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3" r:id="rId9"/>
    <p:sldId id="269" r:id="rId10"/>
    <p:sldId id="264" r:id="rId11"/>
    <p:sldId id="260" r:id="rId12"/>
    <p:sldId id="267" r:id="rId13"/>
    <p:sldId id="268" r:id="rId14"/>
    <p:sldId id="26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2"/>
    <p:restoredTop sz="94654"/>
  </p:normalViewPr>
  <p:slideViewPr>
    <p:cSldViewPr snapToGrid="0" snapToObjects="1">
      <p:cViewPr>
        <p:scale>
          <a:sx n="87" d="100"/>
          <a:sy n="87" d="100"/>
        </p:scale>
        <p:origin x="55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0B207C-76D7-4E4B-9756-D70516E6D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0A449F2-F899-9A49-8034-6719102BA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688B6F-9649-C440-9892-AEDF6D8A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46C566-1E87-A842-BDF6-22901765B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A93539-C0F6-4B4B-83D1-C9E59909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30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D9161-0FE7-7A42-A419-487879F3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C1045C-B4C3-A844-A82A-CCAFF58C1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AD2364-CD87-EA4C-AF6A-3909AA9B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9A2D29-7E95-F141-BC1B-BE956753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C7DE7A-5395-0441-82E4-AA8DF705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694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0136C9-F91D-C54F-A2E2-7D3F650CF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5164B1-4D53-284C-BE69-57C7789E8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7BC876-CE04-B24A-967F-3B7AFA11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E97C9B-9CA3-ED44-816A-94DAFC7E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39FBFE-7291-DF4B-B33B-3BE9D314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3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99A553-C55D-3A4F-BDA7-7558233E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60428A-9D14-C04E-87DA-48D2A7F1B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ECD6E2-92C2-7449-B4BC-22E45CF0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C7CBAB-8572-F945-ABDF-9B0A596E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E88867-20EF-2A44-A964-9162D381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181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AAE0A8-40DD-A44F-9569-876E4049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F1CD17-30F8-D048-936D-BCBB88D34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66DA52-A369-DD49-9656-7BC0CD6A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4A9833-A090-CE4A-A1B1-C47EE18F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AA4F54-A10D-6141-AF09-4C349F03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997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C6DE72-00AB-C343-8E6A-0C72E266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333997-6BBA-B640-880C-E5EE995DB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06B27AF-0C3D-E040-9CF2-AE9FD1921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37DF42-8427-D640-A0C5-5610D33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14EF10-FEF9-8E44-A113-1222BE40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561357-472C-564E-ADE5-A7DED551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519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BE39A3-F140-7243-A253-4FB88EFD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094114-7982-B744-9065-02024EC3A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D12D05-8459-FF45-884E-A91F1420C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1CCCA3-3981-4B48-809D-80D085C11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D0D3D11-FFD4-854F-B976-7CC3AD843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AB9E91A-FBA9-3D49-B264-D9A4C3B9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94165A5-B330-E640-BBFB-14D73042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647B321-B72A-2B49-931D-6BA0A734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533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E174-5453-644A-AE49-8D9A4876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471ED82-3787-9D4F-9927-33D25EDE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3F2116-605A-1E41-B1EA-E0A0850F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131EF8-DE10-4D4F-928B-FB67A58A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561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CA2F7A-9C58-094C-A281-D0638EAC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4E476D-9B3B-B44B-B026-A4C15752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6ADF80-052B-C34A-9B10-6D1C50CC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259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D1A8D6-66C4-834C-AEF3-99C00423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38A0CC-03FD-6A46-B3B6-34C398B2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4AE5F3-F286-514F-8B17-2E23366EA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A303F9-6B96-AB4F-AC55-ED3C878F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EEAAC2-09AA-C848-A04B-5232A2AC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53486C-78C0-AD48-BA3D-1451713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001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BA589-D8E9-3344-900D-478766DF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1A103C0-6D68-7D47-AC2D-6DA0F0551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A9F315-107C-1B43-A91C-B08AD87CB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CBD28D-ABA9-044A-A009-977C4EC7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152B2F-FD24-3D4D-812B-06FDF06A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4FA445-5C83-5448-B1E0-65D7D1A4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481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6DD7E00-00CF-A949-B78A-BAB3C9964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8CA5F7-2463-EC48-B751-DC359CE8B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13D2BB-74B3-3940-9F51-00639A96E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7902-0B8B-7B4E-ADB1-DC82B3D99089}" type="datetimeFigureOut">
              <a:rPr kumimoji="1" lang="zh-CN" altLang="en-US" smtClean="0"/>
              <a:t>2018/9/19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0F07DB-DF76-2C41-AEC7-0BEAFC4DC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C81288-7212-8F49-B031-B3575DF01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0DD4F-6BF7-F342-9778-95CAF14733E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0204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8A3D3B-633B-BE42-BEAF-9502DEECC5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b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microstructure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A5444BB-73D1-5E4D-BC6B-6F85A9D0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20632"/>
          </a:xfrm>
        </p:spPr>
        <p:txBody>
          <a:bodyPr>
            <a:normAutofit lnSpcReduction="10000"/>
          </a:bodyPr>
          <a:lstStyle/>
          <a:p>
            <a:r>
              <a:rPr kumimoji="1" lang="zh-CN" altLang="en-US" dirty="0"/>
              <a:t>                                                         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Maureen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O’Hara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Jiaqi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Liu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0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4D2D8-0D91-0D44-8069-E04FABF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" y="365125"/>
            <a:ext cx="11795760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br>
              <a:rPr kumimoji="1" lang="zh-CN" altLang="en-US" dirty="0"/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783447-23F8-2742-BD85-43C179FC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358384"/>
          </a:xfrm>
        </p:spPr>
        <p:txBody>
          <a:bodyPr/>
          <a:lstStyle/>
          <a:p>
            <a:pPr marL="0" indent="0">
              <a:buNone/>
            </a:pP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 and trading venues face intense competition to get the right order flow, avoiding if possible the toxic orders that disadvantage other traders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------strategic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Market’s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platforms</a:t>
            </a: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appeal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HFTs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9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BF7D6B-E866-FD46-8FE7-A1060504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Microstructure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529ECE-867E-CF40-B26E-CCE1F945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trades are not the basic unit of market information – the underlying orders are. Adverse selection is problematic because what even is underlying information is no longer clear.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large traders who know nothing special about the asset's value can be lethal to market makers simply because they know more about their own trading plans. </a:t>
            </a:r>
          </a:p>
          <a:p>
            <a:pPr marL="0" indent="0">
              <a:buNone/>
            </a:pP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9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BF7D6B-E866-FD46-8FE7-A1060504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Microstructure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529ECE-867E-CF40-B26E-CCE1F945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361"/>
            <a:ext cx="10515600" cy="4908602"/>
          </a:xfrm>
        </p:spPr>
        <p:txBody>
          <a:bodyPr/>
          <a:lstStyle/>
          <a:p>
            <a:pPr algn="just"/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chop a parent order into child orders, and these child orders (or some portion of them) ultimately turn into actual trades.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neither the market nor the researcher can see these parent orders, and the child orders could have very different properties.</a:t>
            </a:r>
          </a:p>
          <a:p>
            <a:pPr algn="just"/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trading strategies mean that these orders need not result in the simple buy and sell trades of times past. </a:t>
            </a:r>
          </a:p>
          <a:p>
            <a:pPr marL="0" indent="0" algn="just">
              <a:buNone/>
            </a:pP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BF7D6B-E866-FD46-8FE7-A1060504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Microstructure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529ECE-867E-CF40-B26E-CCE1F945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high frequency era, new tools are needed in the microstructure tool box.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consolidated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tape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digital program providing continuous, real-time data on trading volume and price for exchange-traded securities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" altLang="zh-C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</a:p>
          <a:p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 frequency world also challenges empirical analyses using quote data.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" altLang="zh-CN" dirty="0"/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67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64B2B3-E3CA-1848-BDCF-20327342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EB706F-67D2-EE49-9664-8FCED36B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linkages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fairness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9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4055F-0636-AB43-80E3-0AFEC13E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DF0BD2-9C86-0543-A3CC-E89DADA14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microstructure</a:t>
            </a: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 that arise when thinking about microstructure research issues in the high frequency world. </a:t>
            </a:r>
          </a:p>
          <a:p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must also change to reflect the new realities of the high frequency world. </a:t>
            </a:r>
          </a:p>
          <a:p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072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1BBBB-BE73-C54D-AA38-D0DAF4F3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434B85-B2DE-E04D-8667-9CE67D174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trading(HFT):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</a:p>
          <a:p>
            <a:pPr marL="0" indent="0">
              <a:buNone/>
            </a:pP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traders trade</a:t>
            </a:r>
          </a:p>
          <a:p>
            <a:pPr marL="0" indent="0">
              <a:buNone/>
            </a:pP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markets are structured</a:t>
            </a:r>
          </a:p>
          <a:p>
            <a:pPr marL="0" indent="0">
              <a:buNone/>
            </a:pP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liquidity and price discovery arise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Microstructure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behavior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1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8752F7-853F-4740-BC51-216062E20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80DF5F-364B-BF4B-B90D-156F059AF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technology that allowed for high frequency trading was developing over the 1990s, but it was regulatory policy changes intended to increase competition that ushered in the high frequency era. 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069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4D2D8-0D91-0D44-8069-E04FABF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500062"/>
            <a:ext cx="113538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783447-23F8-2742-BD85-43C179FC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459864"/>
            <a:ext cx="10515600" cy="4977511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latency(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connections and trading speeds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co-location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latency (trading dependent on being at the physical limits of sending orders through time and space)</a:t>
            </a: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enhancement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Hibernian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Express,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Perseus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Telecom’s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microwave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network,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micro-chips</a:t>
            </a:r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Latency: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215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4D2D8-0D91-0D44-8069-E04FABF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500062"/>
            <a:ext cx="113538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783447-23F8-2742-BD85-43C179FC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459864"/>
            <a:ext cx="11559540" cy="4977511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market’s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</a:p>
          <a:p>
            <a:pPr marL="0" indent="0">
              <a:buNone/>
            </a:pPr>
            <a:r>
              <a:rPr lang="zh-CN" altLang="en-US" dirty="0"/>
              <a:t>  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matching engine receives the orders sent to the exchange and determines their priority of execution. The matching engine also processes messages regarding the arrival, execution, and cancellation of orders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latencies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connecting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0" indent="0">
              <a:buNone/>
            </a:pP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 use different priority rules to sequence orders. The most common rule in equity markets is price-time priority. Orders with the best price trade first, and among those with the same price, the first order to arrive has priority.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644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4D2D8-0D91-0D44-8069-E04FABF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500062"/>
            <a:ext cx="113538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783447-23F8-2742-BD85-43C179FC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459864"/>
            <a:ext cx="11559540" cy="4977511"/>
          </a:xfrm>
        </p:spPr>
        <p:txBody>
          <a:bodyPr/>
          <a:lstStyle/>
          <a:p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traditional market making in that it is often implemented across and within markets, making it akin to statistical arbitrage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historical correlation patterns in price ticks to move liquidity between securities or markets. 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xploiting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deterministic patterns of simple algorithms such as TWAP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(time-weighted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pricing)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momentum ignition strategies designed to elicit predictable price patterns from orders submitted by momentum traders. 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arbitrage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Unethical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</a:p>
          <a:p>
            <a:endParaRPr lang="e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2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4D2D8-0D91-0D44-8069-E04FABF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621792"/>
            <a:ext cx="11594592" cy="877824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traders(i.e.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else)</a:t>
            </a:r>
            <a:b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783447-23F8-2742-BD85-43C179FC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499616"/>
            <a:ext cx="11119104" cy="4677347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Fast,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 one millisecond ranging down to 500 microsecond </a:t>
            </a:r>
          </a:p>
          <a:p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B907917-5D97-1342-B3A9-F1D2D0435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54" y="2451100"/>
            <a:ext cx="99695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1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4D2D8-0D91-0D44-8069-E04FABF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621792"/>
            <a:ext cx="11594592" cy="877824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Non-high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traders(i.e.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else)</a:t>
            </a:r>
            <a:b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783447-23F8-2742-BD85-43C179FC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499616"/>
            <a:ext cx="11119104" cy="4677347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ways: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important,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fallen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dramatically.</a:t>
            </a:r>
          </a:p>
          <a:p>
            <a:pPr marL="0" indent="0">
              <a:buNone/>
            </a:pP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changed.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internalized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broker-dealer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firms.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8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Words>797</Words>
  <Application>Microsoft Macintosh PowerPoint</Application>
  <PresentationFormat>宽屏</PresentationFormat>
  <Paragraphs>78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Times New Roman</vt:lpstr>
      <vt:lpstr>Office 主题​​</vt:lpstr>
      <vt:lpstr>High frequency   market microstructure</vt:lpstr>
      <vt:lpstr>Abstract</vt:lpstr>
      <vt:lpstr>Introduction</vt:lpstr>
      <vt:lpstr>The high frequency world: Setting</vt:lpstr>
      <vt:lpstr>The high frequency world: High Frequency traders </vt:lpstr>
      <vt:lpstr>The high frequency world: High Frequency traders </vt:lpstr>
      <vt:lpstr>The high frequency world: High Frequency traders </vt:lpstr>
      <vt:lpstr>The high frequency world: Non-high Frequency traders(i.e. everybody else) </vt:lpstr>
      <vt:lpstr>The high frequency world: Non-high Frequency traders(i.e. everybody else) </vt:lpstr>
      <vt:lpstr>The high frequency world: Exchanges and other markets </vt:lpstr>
      <vt:lpstr>Microstructure research: Information in a high frequency world </vt:lpstr>
      <vt:lpstr>Microstructure research: Market Data </vt:lpstr>
      <vt:lpstr>Microstructure research: Analyzing Data </vt:lpstr>
      <vt:lpstr>Research and regulatory agenda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  market microstructure</dc:title>
  <dc:creator>Liu Jiaqi</dc:creator>
  <cp:lastModifiedBy>Liu Jiaqi</cp:lastModifiedBy>
  <cp:revision>35</cp:revision>
  <dcterms:created xsi:type="dcterms:W3CDTF">2018-09-13T16:55:55Z</dcterms:created>
  <dcterms:modified xsi:type="dcterms:W3CDTF">2018-09-20T20:18:31Z</dcterms:modified>
</cp:coreProperties>
</file>